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b584e6c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b584e6c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b584e6c20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cb584e6c20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b584e6c20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b584e6c2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b584e6c2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b584e6c2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b584e6c20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b584e6c20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b584e6c20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b584e6c20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b584e6c20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cb584e6c20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b584e6c20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b584e6c20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b584e6c20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b584e6c20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b584e6c2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b584e6c2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b584e6c2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b584e6c2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b584e6c2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b584e6c2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cb584e6c2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cb584e6c2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b584e6c2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b584e6c2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cb584e6c2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cb584e6c2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b584e6c2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b584e6c2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generated-image-17721154642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40100" y="3850425"/>
            <a:ext cx="2738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FF00FF"/>
                </a:solidFill>
              </a:rPr>
              <a:t>Realized by: </a:t>
            </a:r>
            <a:endParaRPr sz="1800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s" sz="1800">
                <a:solidFill>
                  <a:srgbClr val="FF00FF"/>
                </a:solidFill>
              </a:rPr>
              <a:t>Alejandra Cárdenas</a:t>
            </a:r>
            <a:endParaRPr sz="1800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s" sz="1800">
                <a:solidFill>
                  <a:srgbClr val="FF00FF"/>
                </a:solidFill>
              </a:rPr>
              <a:t>Janete Barbosa</a:t>
            </a:r>
            <a:endParaRPr sz="18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Preprocessed Model: Bow with Lemmanization</a:t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152400" y="779069"/>
            <a:ext cx="8839199" cy="1877876"/>
            <a:chOff x="152400" y="862344"/>
            <a:chExt cx="8839199" cy="1877876"/>
          </a:xfrm>
        </p:grpSpPr>
        <p:pic>
          <p:nvPicPr>
            <p:cNvPr id="131" name="Google Shape;13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03556"/>
              <a:ext cx="8839199" cy="1636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862344"/>
              <a:ext cx="8839199" cy="296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2"/>
          <p:cNvSpPr txBox="1"/>
          <p:nvPr/>
        </p:nvSpPr>
        <p:spPr>
          <a:xfrm>
            <a:off x="159900" y="1102900"/>
            <a:ext cx="8824200" cy="2868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9575"/>
            <a:ext cx="3299224" cy="22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9950"/>
            <a:ext cx="8839202" cy="15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0" y="2571750"/>
            <a:ext cx="4159551" cy="203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550" y="2988075"/>
            <a:ext cx="4524050" cy="20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500575" y="1324925"/>
            <a:ext cx="8490900" cy="2127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99900" y="619950"/>
            <a:ext cx="1886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GridSearchCV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00" y="1611362"/>
            <a:ext cx="4444051" cy="19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875" y="2102000"/>
            <a:ext cx="3866975" cy="2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99900" y="619950"/>
            <a:ext cx="5864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GridSearchCV - RandomizedSearch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00" y="2134250"/>
            <a:ext cx="4016100" cy="27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75675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311700" y="3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399900" y="610700"/>
            <a:ext cx="5864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Embeddings - small model (384 vectors)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50" y="1935475"/>
            <a:ext cx="3955450" cy="27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4050"/>
            <a:ext cx="4408151" cy="24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26475"/>
            <a:ext cx="4057774" cy="2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4294967295" type="title"/>
          </p:nvPr>
        </p:nvSpPr>
        <p:spPr>
          <a:xfrm>
            <a:off x="311700" y="3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399900" y="610700"/>
            <a:ext cx="5864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Embeddings - bigger model (</a:t>
            </a:r>
            <a:r>
              <a:rPr b="1" lang="es" sz="1800">
                <a:solidFill>
                  <a:schemeClr val="dk1"/>
                </a:solidFill>
              </a:rPr>
              <a:t>768 Vectors)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75" y="1778225"/>
            <a:ext cx="4057775" cy="24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3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best model: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399900" y="610700"/>
            <a:ext cx="5864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Transformers - DistilBert Fine-Tuning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50" y="2453550"/>
            <a:ext cx="3921275" cy="2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00" y="1556200"/>
            <a:ext cx="42223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 title="teno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425" y="37997"/>
            <a:ext cx="3968875" cy="20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 title="tenor (2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784700" y="3854750"/>
            <a:ext cx="36645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Cleaning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Stop Words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POS taggin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Lemmatization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3021275" y="3719025"/>
            <a:ext cx="101790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64100" y="10114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B5394"/>
                </a:solidFill>
              </a:rPr>
              <a:t>Data Overview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11525" y="1723975"/>
            <a:ext cx="85206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Shape: </a:t>
            </a:r>
            <a:r>
              <a:rPr lang="es">
                <a:solidFill>
                  <a:schemeClr val="dk1"/>
                </a:solidFill>
              </a:rPr>
              <a:t>34.152, 2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No missing values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Duplicated rows: 1946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Target: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Fake = 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Real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650" y="1319000"/>
            <a:ext cx="4847474" cy="36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825" y="298850"/>
            <a:ext cx="65161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8" y="160300"/>
            <a:ext cx="8559574" cy="1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125775" y="1496525"/>
            <a:ext cx="8559600" cy="23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125800" y="385450"/>
            <a:ext cx="8559600" cy="23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396000" y="2950900"/>
            <a:ext cx="36366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The ROC_AUC score: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probability that the model ranks a random positive above a random negative, evaluating </a:t>
            </a:r>
            <a:r>
              <a:rPr lang="es" sz="1800">
                <a:solidFill>
                  <a:schemeClr val="dk2"/>
                </a:solidFill>
              </a:rPr>
              <a:t>all</a:t>
            </a:r>
            <a:r>
              <a:rPr lang="es" sz="1800">
                <a:solidFill>
                  <a:schemeClr val="dk2"/>
                </a:solidFill>
              </a:rPr>
              <a:t> decision boundaries rather than just one fixed point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75" y="2289101"/>
            <a:ext cx="3182203" cy="27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8255675" y="1772700"/>
            <a:ext cx="374100" cy="23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"/>
            <a:ext cx="9143999" cy="228908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8715000" y="2007900"/>
            <a:ext cx="374100" cy="23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032600" y="2007900"/>
            <a:ext cx="374100" cy="23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99375" y="180800"/>
            <a:ext cx="8889600" cy="23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79500" y="1376275"/>
            <a:ext cx="9009600" cy="23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712325" y="0"/>
            <a:ext cx="694500" cy="16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8508750" y="0"/>
            <a:ext cx="580500" cy="16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7935275" y="0"/>
            <a:ext cx="544800" cy="16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1379475" y="2289100"/>
            <a:ext cx="2796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741B47"/>
                </a:solidFill>
              </a:rPr>
              <a:t>TF-IDF</a:t>
            </a:r>
            <a:endParaRPr b="1" sz="31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Model: Bow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575"/>
            <a:ext cx="8839199" cy="1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91400" y="1574700"/>
            <a:ext cx="8500200" cy="2406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00FFFF"/>
              </a:highlight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9400"/>
            <a:ext cx="3752500" cy="2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311700" y="4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Preprocessed Model: Bow no Lemmanization</a:t>
            </a:r>
            <a:endParaRPr/>
          </a:p>
        </p:txBody>
      </p:sp>
      <p:grpSp>
        <p:nvGrpSpPr>
          <p:cNvPr id="120" name="Google Shape;120;p21"/>
          <p:cNvGrpSpPr/>
          <p:nvPr/>
        </p:nvGrpSpPr>
        <p:grpSpPr>
          <a:xfrm>
            <a:off x="152400" y="742146"/>
            <a:ext cx="8839201" cy="1961179"/>
            <a:chOff x="152400" y="890146"/>
            <a:chExt cx="8839201" cy="1961179"/>
          </a:xfrm>
        </p:grpSpPr>
        <p:pic>
          <p:nvPicPr>
            <p:cNvPr id="121" name="Google Shape;12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234875"/>
              <a:ext cx="8839199" cy="161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890146"/>
              <a:ext cx="8839201" cy="344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1"/>
          <p:cNvSpPr txBox="1"/>
          <p:nvPr/>
        </p:nvSpPr>
        <p:spPr>
          <a:xfrm>
            <a:off x="158300" y="1731975"/>
            <a:ext cx="8839200" cy="314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5525"/>
            <a:ext cx="3239300" cy="22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